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70" r:id="rId4"/>
    <p:sldId id="371" r:id="rId5"/>
    <p:sldId id="372" r:id="rId6"/>
    <p:sldId id="373" r:id="rId7"/>
    <p:sldId id="375" r:id="rId8"/>
    <p:sldId id="376" r:id="rId9"/>
  </p:sldIdLst>
  <p:sldSz cx="9144000" cy="6858000" type="screen4x3"/>
  <p:notesSz cx="6858000" cy="9240838"/>
  <p:custShowLst>
    <p:custShow name="Custom Show 1" id="0">
      <p:sldLst>
        <p:sld r:id="rId2"/>
        <p:sld r:id="rId3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B187129-99CD-4C17-92B9-3FCAA84CF68A}">
          <p14:sldIdLst>
            <p14:sldId id="256"/>
            <p14:sldId id="257"/>
            <p14:sldId id="370"/>
            <p14:sldId id="371"/>
            <p14:sldId id="372"/>
            <p14:sldId id="373"/>
            <p14:sldId id="375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FFFF"/>
    <a:srgbClr val="808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80" autoAdjust="0"/>
  </p:normalViewPr>
  <p:slideViewPr>
    <p:cSldViewPr snapToGrid="0">
      <p:cViewPr varScale="1">
        <p:scale>
          <a:sx n="70" d="100"/>
          <a:sy n="70" d="100"/>
        </p:scale>
        <p:origin x="1410" y="72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-55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dek\Documents\WORK\SB\ELA-Charts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3</a:t>
            </a:r>
            <a:r>
              <a:rPr lang="en-US" baseline="30000" dirty="0" smtClean="0"/>
              <a:t>rd</a:t>
            </a:r>
            <a:r>
              <a:rPr lang="en-US" baseline="0" dirty="0" smtClean="0"/>
              <a:t> Grade </a:t>
            </a:r>
            <a:r>
              <a:rPr lang="en-US" dirty="0" smtClean="0"/>
              <a:t>ELA At/Above </a:t>
            </a:r>
            <a:r>
              <a:rPr lang="en-US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2"/>
              <c:pt idx="0">
                <c:v>Amherst St</c:v>
              </c:pt>
              <c:pt idx="1">
                <c:v>Bicentennial</c:v>
              </c:pt>
              <c:pt idx="2">
                <c:v>Birch Hill</c:v>
              </c:pt>
              <c:pt idx="3">
                <c:v>Broad St</c:v>
              </c:pt>
              <c:pt idx="4">
                <c:v>Charlotte Ave</c:v>
              </c:pt>
              <c:pt idx="5">
                <c:v>Dr Norman Crisp</c:v>
              </c:pt>
              <c:pt idx="6">
                <c:v>Fairgrounds</c:v>
              </c:pt>
              <c:pt idx="7">
                <c:v>Ledge St</c:v>
              </c:pt>
              <c:pt idx="8">
                <c:v>Main Dunstable</c:v>
              </c:pt>
              <c:pt idx="9">
                <c:v>Mt. Pleasant</c:v>
              </c:pt>
              <c:pt idx="10">
                <c:v>New Searles</c:v>
              </c:pt>
              <c:pt idx="11">
                <c:v>Sunset Heights</c:v>
              </c:pt>
            </c:strLit>
          </c:cat>
          <c:val>
            <c:numLit>
              <c:formatCode>General</c:formatCode>
              <c:ptCount val="12"/>
              <c:pt idx="0">
                <c:v>34</c:v>
              </c:pt>
              <c:pt idx="1">
                <c:v>67</c:v>
              </c:pt>
              <c:pt idx="2">
                <c:v>66</c:v>
              </c:pt>
              <c:pt idx="3">
                <c:v>40</c:v>
              </c:pt>
              <c:pt idx="4">
                <c:v>56</c:v>
              </c:pt>
              <c:pt idx="5">
                <c:v>42</c:v>
              </c:pt>
              <c:pt idx="6">
                <c:v>37</c:v>
              </c:pt>
              <c:pt idx="7">
                <c:v>27</c:v>
              </c:pt>
              <c:pt idx="8">
                <c:v>64</c:v>
              </c:pt>
              <c:pt idx="9">
                <c:v>27</c:v>
              </c:pt>
              <c:pt idx="10">
                <c:v>44</c:v>
              </c:pt>
              <c:pt idx="11">
                <c:v>52</c:v>
              </c:pt>
            </c:numLit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7365408"/>
        <c:axId val="135188392"/>
      </c:barChart>
      <c:lineChart>
        <c:grouping val="standard"/>
        <c:varyColors val="0"/>
        <c:ser>
          <c:idx val="1"/>
          <c:order val="1"/>
          <c:tx>
            <c:strRef>
              <c:f>'ELA-Charts'!$C$34</c:f>
              <c:strCache>
                <c:ptCount val="1"/>
                <c:pt idx="0">
                  <c:v>NH AVG 55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'ELA-Charts'!$C$35:$C$46</c:f>
              <c:numCache>
                <c:formatCode>General</c:formatCode>
                <c:ptCount val="12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  <c:pt idx="4">
                  <c:v>55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  <c:pt idx="8">
                  <c:v>55</c:v>
                </c:pt>
                <c:pt idx="9">
                  <c:v>55</c:v>
                </c:pt>
                <c:pt idx="10">
                  <c:v>55</c:v>
                </c:pt>
                <c:pt idx="11">
                  <c:v>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'ELA-Charts'!$D$34</c:f>
              <c:strCache>
                <c:ptCount val="1"/>
                <c:pt idx="0">
                  <c:v>Nashua AVG 48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'ELA-Charts'!$D$35:$D$46</c:f>
              <c:numCache>
                <c:formatCode>General</c:formatCode>
                <c:ptCount val="12"/>
                <c:pt idx="0">
                  <c:v>48</c:v>
                </c:pt>
                <c:pt idx="1">
                  <c:v>48</c:v>
                </c:pt>
                <c:pt idx="2">
                  <c:v>48</c:v>
                </c:pt>
                <c:pt idx="3">
                  <c:v>48</c:v>
                </c:pt>
                <c:pt idx="4">
                  <c:v>48</c:v>
                </c:pt>
                <c:pt idx="5">
                  <c:v>48</c:v>
                </c:pt>
                <c:pt idx="6">
                  <c:v>48</c:v>
                </c:pt>
                <c:pt idx="7">
                  <c:v>48</c:v>
                </c:pt>
                <c:pt idx="8">
                  <c:v>48</c:v>
                </c:pt>
                <c:pt idx="9">
                  <c:v>48</c:v>
                </c:pt>
                <c:pt idx="10">
                  <c:v>48</c:v>
                </c:pt>
                <c:pt idx="11">
                  <c:v>48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65408"/>
        <c:axId val="135188392"/>
      </c:lineChart>
      <c:catAx>
        <c:axId val="736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188392"/>
        <c:crosses val="autoZero"/>
        <c:auto val="1"/>
        <c:lblAlgn val="ctr"/>
        <c:lblOffset val="100"/>
        <c:noMultiLvlLbl val="0"/>
      </c:catAx>
      <c:valAx>
        <c:axId val="1351883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7</a:t>
            </a:r>
            <a:r>
              <a:rPr lang="en-US" sz="1400" baseline="30000" dirty="0" smtClean="0"/>
              <a:t>th</a:t>
            </a:r>
            <a:r>
              <a:rPr lang="en-US" sz="1400" baseline="0" dirty="0" smtClean="0"/>
              <a:t> Grade </a:t>
            </a:r>
            <a:r>
              <a:rPr lang="en-US" sz="1400" dirty="0" smtClean="0"/>
              <a:t>Math At/Above </a:t>
            </a:r>
            <a:r>
              <a:rPr lang="en-US" sz="1400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Elm Street</c:v>
              </c:pt>
              <c:pt idx="1">
                <c:v>Fairgrounds Middle</c:v>
              </c:pt>
              <c:pt idx="2">
                <c:v>Pennichuck</c:v>
              </c:pt>
            </c:strLit>
          </c:cat>
          <c:val>
            <c:numLit>
              <c:formatCode>General</c:formatCode>
              <c:ptCount val="3"/>
              <c:pt idx="0">
                <c:v>45</c:v>
              </c:pt>
              <c:pt idx="1">
                <c:v>45</c:v>
              </c:pt>
              <c:pt idx="2">
                <c:v>44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569664"/>
        <c:axId val="135570056"/>
      </c:barChart>
      <c:lineChart>
        <c:grouping val="standard"/>
        <c:varyColors val="0"/>
        <c:ser>
          <c:idx val="1"/>
          <c:order val="1"/>
          <c:tx>
            <c:strRef>
              <c:f>'Math-Charts'!$I$38</c:f>
              <c:strCache>
                <c:ptCount val="1"/>
                <c:pt idx="0">
                  <c:v>NH AVG 51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'Math-Charts'!$I$39:$I$41</c:f>
              <c:numCache>
                <c:formatCode>General</c:formatCode>
                <c:ptCount val="3"/>
                <c:pt idx="0">
                  <c:v>51</c:v>
                </c:pt>
                <c:pt idx="1">
                  <c:v>51</c:v>
                </c:pt>
                <c:pt idx="2">
                  <c:v>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'Math-Charts'!$J$38</c:f>
              <c:strCache>
                <c:ptCount val="1"/>
                <c:pt idx="0">
                  <c:v>Nashua AVG 44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'Math-Charts'!$J$39:$J$41</c:f>
              <c:numCache>
                <c:formatCode>General</c:formatCode>
                <c:ptCount val="3"/>
                <c:pt idx="0">
                  <c:v>44</c:v>
                </c:pt>
                <c:pt idx="1">
                  <c:v>44</c:v>
                </c:pt>
                <c:pt idx="2">
                  <c:v>44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569664"/>
        <c:axId val="135570056"/>
      </c:lineChart>
      <c:catAx>
        <c:axId val="13556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0056"/>
        <c:crosses val="autoZero"/>
        <c:auto val="1"/>
        <c:lblAlgn val="ctr"/>
        <c:lblOffset val="100"/>
        <c:noMultiLvlLbl val="0"/>
      </c:catAx>
      <c:valAx>
        <c:axId val="13557005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6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8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Grade ELA At/Above </a:t>
            </a:r>
            <a:r>
              <a:rPr lang="en-US" sz="1200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Elm Street</c:v>
              </c:pt>
              <c:pt idx="1">
                <c:v>Fairgrounds Middle</c:v>
              </c:pt>
              <c:pt idx="2">
                <c:v>Pennichuck</c:v>
              </c:pt>
            </c:strLit>
          </c:cat>
          <c:val>
            <c:numLit>
              <c:formatCode>General</c:formatCode>
              <c:ptCount val="3"/>
              <c:pt idx="0">
                <c:v>45</c:v>
              </c:pt>
              <c:pt idx="1">
                <c:v>43</c:v>
              </c:pt>
              <c:pt idx="2">
                <c:v>48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570840"/>
        <c:axId val="135571232"/>
      </c:barChart>
      <c:lineChart>
        <c:grouping val="standard"/>
        <c:varyColors val="0"/>
        <c:ser>
          <c:idx val="1"/>
          <c:order val="1"/>
          <c:tx>
            <c:strRef>
              <c:f>'ELA-Charts'!$M$34</c:f>
              <c:strCache>
                <c:ptCount val="1"/>
                <c:pt idx="0">
                  <c:v>NH AVG 58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'ELA-Charts'!$M$35:$M$37</c:f>
              <c:numCache>
                <c:formatCode>General</c:formatCode>
                <c:ptCount val="3"/>
                <c:pt idx="0">
                  <c:v>58</c:v>
                </c:pt>
                <c:pt idx="1">
                  <c:v>58</c:v>
                </c:pt>
                <c:pt idx="2">
                  <c:v>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'ELA-Charts'!$N$34</c:f>
              <c:strCache>
                <c:ptCount val="1"/>
                <c:pt idx="0">
                  <c:v>Nashua AVG 45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'ELA-Charts'!$N$35:$N$37</c:f>
              <c:numCache>
                <c:formatCode>General</c:formatCode>
                <c:ptCount val="3"/>
                <c:pt idx="0">
                  <c:v>45</c:v>
                </c:pt>
                <c:pt idx="1">
                  <c:v>45</c:v>
                </c:pt>
                <c:pt idx="2">
                  <c:v>45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570840"/>
        <c:axId val="135571232"/>
      </c:lineChart>
      <c:catAx>
        <c:axId val="13557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1232"/>
        <c:crosses val="autoZero"/>
        <c:auto val="1"/>
        <c:lblAlgn val="ctr"/>
        <c:lblOffset val="100"/>
        <c:noMultiLvlLbl val="0"/>
      </c:catAx>
      <c:valAx>
        <c:axId val="1355712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0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8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Grade </a:t>
            </a:r>
            <a:r>
              <a:rPr lang="en-US" sz="1200" dirty="0" smtClean="0"/>
              <a:t>Math At/Above </a:t>
            </a:r>
            <a:r>
              <a:rPr lang="en-US" sz="1200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Elm Street</c:v>
              </c:pt>
              <c:pt idx="1">
                <c:v>Fairgrounds Middle</c:v>
              </c:pt>
              <c:pt idx="2">
                <c:v>Pennichuck</c:v>
              </c:pt>
            </c:strLit>
          </c:cat>
          <c:val>
            <c:numLit>
              <c:formatCode>General</c:formatCode>
              <c:ptCount val="3"/>
              <c:pt idx="0">
                <c:v>32</c:v>
              </c:pt>
              <c:pt idx="1">
                <c:v>28</c:v>
              </c:pt>
              <c:pt idx="2">
                <c:v>29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572016"/>
        <c:axId val="135572408"/>
      </c:barChart>
      <c:lineChart>
        <c:grouping val="standard"/>
        <c:varyColors val="0"/>
        <c:ser>
          <c:idx val="1"/>
          <c:order val="1"/>
          <c:tx>
            <c:strRef>
              <c:f>'Math-Charts'!$K$38</c:f>
              <c:strCache>
                <c:ptCount val="1"/>
                <c:pt idx="0">
                  <c:v>NH AVG 44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'Math-Charts'!$K$39:$K$41</c:f>
              <c:numCache>
                <c:formatCode>General</c:formatCode>
                <c:ptCount val="3"/>
                <c:pt idx="0">
                  <c:v>44</c:v>
                </c:pt>
                <c:pt idx="1">
                  <c:v>44</c:v>
                </c:pt>
                <c:pt idx="2">
                  <c:v>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'Math-Charts'!$L$38</c:f>
              <c:strCache>
                <c:ptCount val="1"/>
                <c:pt idx="0">
                  <c:v>Nashua AVG 30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'Math-Charts'!$L$39:$L$41</c:f>
              <c:numCache>
                <c:formatCode>General</c:formatCode>
                <c:ptCount val="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572016"/>
        <c:axId val="135572408"/>
      </c:lineChart>
      <c:catAx>
        <c:axId val="13557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2408"/>
        <c:crosses val="autoZero"/>
        <c:auto val="1"/>
        <c:lblAlgn val="ctr"/>
        <c:lblOffset val="100"/>
        <c:noMultiLvlLbl val="0"/>
      </c:catAx>
      <c:valAx>
        <c:axId val="1355724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Grade </a:t>
            </a:r>
            <a:r>
              <a:rPr lang="en-US" sz="1200" dirty="0" smtClean="0"/>
              <a:t>Math At/Above </a:t>
            </a:r>
            <a:r>
              <a:rPr lang="en-US" sz="1200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2"/>
              <c:pt idx="0">
                <c:v>Nashua High School North</c:v>
              </c:pt>
              <c:pt idx="1">
                <c:v>Nashua High School South</c:v>
              </c:pt>
            </c:strLit>
          </c:cat>
          <c:val>
            <c:numLit>
              <c:formatCode>General</c:formatCode>
              <c:ptCount val="2"/>
              <c:pt idx="0">
                <c:v>28</c:v>
              </c:pt>
              <c:pt idx="1">
                <c:v>18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573192"/>
        <c:axId val="135573584"/>
      </c:barChart>
      <c:lineChart>
        <c:grouping val="standard"/>
        <c:varyColors val="0"/>
        <c:ser>
          <c:idx val="1"/>
          <c:order val="1"/>
          <c:tx>
            <c:strRef>
              <c:f>'Math-Charts'!$M$38</c:f>
              <c:strCache>
                <c:ptCount val="1"/>
                <c:pt idx="0">
                  <c:v>NH AVG 36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'Math-Charts'!$M$39:$M$40</c:f>
              <c:numCache>
                <c:formatCode>General</c:formatCode>
                <c:ptCount val="2"/>
                <c:pt idx="0">
                  <c:v>36</c:v>
                </c:pt>
                <c:pt idx="1">
                  <c:v>36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'Math-Charts'!$N$38</c:f>
              <c:strCache>
                <c:ptCount val="1"/>
                <c:pt idx="0">
                  <c:v>Nashua AVG 21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'Math-Charts'!$N$39:$N$40</c:f>
              <c:numCache>
                <c:formatCode>General</c:formatCode>
                <c:ptCount val="2"/>
                <c:pt idx="0">
                  <c:v>21</c:v>
                </c:pt>
                <c:pt idx="1">
                  <c:v>21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573192"/>
        <c:axId val="135573584"/>
      </c:lineChart>
      <c:catAx>
        <c:axId val="135573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3584"/>
        <c:crosses val="autoZero"/>
        <c:auto val="1"/>
        <c:lblAlgn val="ctr"/>
        <c:lblOffset val="100"/>
        <c:noMultiLvlLbl val="0"/>
      </c:catAx>
      <c:valAx>
        <c:axId val="1355735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3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Grade </a:t>
            </a:r>
            <a:r>
              <a:rPr lang="en-US" sz="1200" dirty="0" smtClean="0"/>
              <a:t>ELA At/Above </a:t>
            </a:r>
            <a:r>
              <a:rPr lang="en-US" sz="1200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2"/>
              <c:pt idx="0">
                <c:v>Nashua High School North</c:v>
              </c:pt>
              <c:pt idx="1">
                <c:v>Nashua High School South</c:v>
              </c:pt>
            </c:strLit>
          </c:cat>
          <c:val>
            <c:numLit>
              <c:formatCode>General</c:formatCode>
              <c:ptCount val="2"/>
              <c:pt idx="0">
                <c:v>48</c:v>
              </c:pt>
              <c:pt idx="1">
                <c:v>37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574368"/>
        <c:axId val="135574760"/>
      </c:barChart>
      <c:lineChart>
        <c:grouping val="standard"/>
        <c:varyColors val="0"/>
        <c:ser>
          <c:idx val="1"/>
          <c:order val="1"/>
          <c:tx>
            <c:strRef>
              <c:f>'ELA-Charts'!$O$34</c:f>
              <c:strCache>
                <c:ptCount val="1"/>
                <c:pt idx="0">
                  <c:v>NH AVG 59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'ELA-Charts'!$O$35:$O$36</c:f>
              <c:numCache>
                <c:formatCode>General</c:formatCode>
                <c:ptCount val="2"/>
                <c:pt idx="0">
                  <c:v>59</c:v>
                </c:pt>
                <c:pt idx="1">
                  <c:v>59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'ELA-Charts'!$P$34</c:f>
              <c:strCache>
                <c:ptCount val="1"/>
                <c:pt idx="0">
                  <c:v>Nashua AVG 41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'ELA-Charts'!$P$35:$P$36</c:f>
              <c:numCache>
                <c:formatCode>General</c:formatCode>
                <c:ptCount val="2"/>
                <c:pt idx="0">
                  <c:v>41</c:v>
                </c:pt>
                <c:pt idx="1">
                  <c:v>41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574368"/>
        <c:axId val="135574760"/>
      </c:lineChart>
      <c:catAx>
        <c:axId val="13557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4760"/>
        <c:crosses val="autoZero"/>
        <c:auto val="1"/>
        <c:lblAlgn val="ctr"/>
        <c:lblOffset val="100"/>
        <c:noMultiLvlLbl val="0"/>
      </c:catAx>
      <c:valAx>
        <c:axId val="1355747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7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3</a:t>
            </a:r>
            <a:r>
              <a:rPr lang="en-US" baseline="30000" dirty="0" smtClean="0"/>
              <a:t>rd</a:t>
            </a:r>
            <a:r>
              <a:rPr lang="en-US" baseline="0" dirty="0" smtClean="0"/>
              <a:t> Grade </a:t>
            </a:r>
            <a:r>
              <a:rPr lang="en-US" dirty="0" smtClean="0"/>
              <a:t>Math At/Above </a:t>
            </a:r>
            <a:r>
              <a:rPr lang="en-US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2"/>
              <c:pt idx="0">
                <c:v>Amherst St</c:v>
              </c:pt>
              <c:pt idx="1">
                <c:v>Bicentennial</c:v>
              </c:pt>
              <c:pt idx="2">
                <c:v>Birch Hill</c:v>
              </c:pt>
              <c:pt idx="3">
                <c:v>Broad St</c:v>
              </c:pt>
              <c:pt idx="4">
                <c:v>Charlotte Ave</c:v>
              </c:pt>
              <c:pt idx="5">
                <c:v>Dr Norman Crisp</c:v>
              </c:pt>
              <c:pt idx="6">
                <c:v>Fairgrounds</c:v>
              </c:pt>
              <c:pt idx="7">
                <c:v>Ledge St</c:v>
              </c:pt>
              <c:pt idx="8">
                <c:v>Main Dunstable</c:v>
              </c:pt>
              <c:pt idx="9">
                <c:v>Mt. Pleasant</c:v>
              </c:pt>
              <c:pt idx="10">
                <c:v>New Searles</c:v>
              </c:pt>
              <c:pt idx="11">
                <c:v>Sunset Heights</c:v>
              </c:pt>
            </c:strLit>
          </c:cat>
          <c:val>
            <c:numLit>
              <c:formatCode>General</c:formatCode>
              <c:ptCount val="12"/>
              <c:pt idx="0">
                <c:v>36</c:v>
              </c:pt>
              <c:pt idx="1">
                <c:v>65</c:v>
              </c:pt>
              <c:pt idx="2">
                <c:v>68</c:v>
              </c:pt>
              <c:pt idx="3">
                <c:v>42</c:v>
              </c:pt>
              <c:pt idx="4">
                <c:v>56</c:v>
              </c:pt>
              <c:pt idx="5">
                <c:v>41</c:v>
              </c:pt>
              <c:pt idx="6">
                <c:v>15</c:v>
              </c:pt>
              <c:pt idx="7">
                <c:v>25</c:v>
              </c:pt>
              <c:pt idx="8">
                <c:v>65</c:v>
              </c:pt>
              <c:pt idx="9">
                <c:v>28</c:v>
              </c:pt>
              <c:pt idx="10">
                <c:v>40</c:v>
              </c:pt>
              <c:pt idx="11">
                <c:v>53</c:v>
              </c:pt>
            </c:numLit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4944016"/>
        <c:axId val="134960232"/>
      </c:barChart>
      <c:lineChart>
        <c:grouping val="standard"/>
        <c:varyColors val="0"/>
        <c:ser>
          <c:idx val="1"/>
          <c:order val="1"/>
          <c:tx>
            <c:strRef>
              <c:f>'Math-Charts'!$A$38</c:f>
              <c:strCache>
                <c:ptCount val="1"/>
                <c:pt idx="0">
                  <c:v>NH AVG 53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'Math-Charts'!$A$39:$A$50</c:f>
              <c:numCache>
                <c:formatCode>General</c:formatCode>
                <c:ptCount val="12"/>
                <c:pt idx="0">
                  <c:v>53</c:v>
                </c:pt>
                <c:pt idx="1">
                  <c:v>53</c:v>
                </c:pt>
                <c:pt idx="2">
                  <c:v>53</c:v>
                </c:pt>
                <c:pt idx="3">
                  <c:v>53</c:v>
                </c:pt>
                <c:pt idx="4">
                  <c:v>53</c:v>
                </c:pt>
                <c:pt idx="5">
                  <c:v>53</c:v>
                </c:pt>
                <c:pt idx="6">
                  <c:v>53</c:v>
                </c:pt>
                <c:pt idx="7">
                  <c:v>53</c:v>
                </c:pt>
                <c:pt idx="8">
                  <c:v>53</c:v>
                </c:pt>
                <c:pt idx="9">
                  <c:v>53</c:v>
                </c:pt>
                <c:pt idx="10">
                  <c:v>53</c:v>
                </c:pt>
                <c:pt idx="11">
                  <c:v>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'Math-Charts'!$B$38</c:f>
              <c:strCache>
                <c:ptCount val="1"/>
                <c:pt idx="0">
                  <c:v>Nashua AVG 46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'Math-Charts'!$B$39:$B$50</c:f>
              <c:numCache>
                <c:formatCode>General</c:formatCode>
                <c:ptCount val="12"/>
                <c:pt idx="0">
                  <c:v>46</c:v>
                </c:pt>
                <c:pt idx="1">
                  <c:v>46</c:v>
                </c:pt>
                <c:pt idx="2">
                  <c:v>46</c:v>
                </c:pt>
                <c:pt idx="3">
                  <c:v>46</c:v>
                </c:pt>
                <c:pt idx="4">
                  <c:v>46</c:v>
                </c:pt>
                <c:pt idx="5">
                  <c:v>46</c:v>
                </c:pt>
                <c:pt idx="6">
                  <c:v>46</c:v>
                </c:pt>
                <c:pt idx="7">
                  <c:v>46</c:v>
                </c:pt>
                <c:pt idx="8">
                  <c:v>46</c:v>
                </c:pt>
                <c:pt idx="9">
                  <c:v>46</c:v>
                </c:pt>
                <c:pt idx="10">
                  <c:v>46</c:v>
                </c:pt>
                <c:pt idx="11">
                  <c:v>46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4944016"/>
        <c:axId val="134960232"/>
      </c:lineChart>
      <c:catAx>
        <c:axId val="13494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960232"/>
        <c:crosses val="autoZero"/>
        <c:auto val="1"/>
        <c:lblAlgn val="ctr"/>
        <c:lblOffset val="100"/>
        <c:noMultiLvlLbl val="0"/>
      </c:catAx>
      <c:valAx>
        <c:axId val="1349602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944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ELA At/Above </a:t>
            </a:r>
            <a:r>
              <a:rPr lang="en-US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2"/>
              <c:pt idx="0">
                <c:v>Amherst St</c:v>
              </c:pt>
              <c:pt idx="1">
                <c:v>Bicentennial</c:v>
              </c:pt>
              <c:pt idx="2">
                <c:v>Birch Hill</c:v>
              </c:pt>
              <c:pt idx="3">
                <c:v>Broad St</c:v>
              </c:pt>
              <c:pt idx="4">
                <c:v>Charlotte Ave</c:v>
              </c:pt>
              <c:pt idx="5">
                <c:v>Dr Norman Crisp</c:v>
              </c:pt>
              <c:pt idx="6">
                <c:v>Fairgrounds</c:v>
              </c:pt>
              <c:pt idx="7">
                <c:v>Ledge St</c:v>
              </c:pt>
              <c:pt idx="8">
                <c:v>Main Dunstable</c:v>
              </c:pt>
              <c:pt idx="9">
                <c:v>Mt. Pleasant</c:v>
              </c:pt>
              <c:pt idx="10">
                <c:v>New Searles</c:v>
              </c:pt>
              <c:pt idx="11">
                <c:v>Sunset Heights</c:v>
              </c:pt>
            </c:strLit>
          </c:cat>
          <c:val>
            <c:numLit>
              <c:formatCode>General</c:formatCode>
              <c:ptCount val="12"/>
              <c:pt idx="0">
                <c:v>33</c:v>
              </c:pt>
              <c:pt idx="1">
                <c:v>82</c:v>
              </c:pt>
              <c:pt idx="2">
                <c:v>55</c:v>
              </c:pt>
              <c:pt idx="3">
                <c:v>51</c:v>
              </c:pt>
              <c:pt idx="4">
                <c:v>52</c:v>
              </c:pt>
              <c:pt idx="5">
                <c:v>31</c:v>
              </c:pt>
              <c:pt idx="6">
                <c:v>25</c:v>
              </c:pt>
              <c:pt idx="7">
                <c:v>31</c:v>
              </c:pt>
              <c:pt idx="8">
                <c:v>64</c:v>
              </c:pt>
              <c:pt idx="9">
                <c:v>49</c:v>
              </c:pt>
              <c:pt idx="10">
                <c:v>48</c:v>
              </c:pt>
              <c:pt idx="11">
                <c:v>62</c:v>
              </c:pt>
            </c:numLit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060264"/>
        <c:axId val="135111360"/>
      </c:barChart>
      <c:lineChart>
        <c:grouping val="standard"/>
        <c:varyColors val="0"/>
        <c:ser>
          <c:idx val="1"/>
          <c:order val="1"/>
          <c:tx>
            <c:strRef>
              <c:f>'ELA-Charts'!$E$34</c:f>
              <c:strCache>
                <c:ptCount val="1"/>
                <c:pt idx="0">
                  <c:v>NH AVG 56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'ELA-Charts'!$E$35:$E$46</c:f>
              <c:numCache>
                <c:formatCode>General</c:formatCode>
                <c:ptCount val="12"/>
                <c:pt idx="0">
                  <c:v>56</c:v>
                </c:pt>
                <c:pt idx="1">
                  <c:v>56</c:v>
                </c:pt>
                <c:pt idx="2">
                  <c:v>56</c:v>
                </c:pt>
                <c:pt idx="3">
                  <c:v>56</c:v>
                </c:pt>
                <c:pt idx="4">
                  <c:v>56</c:v>
                </c:pt>
                <c:pt idx="5">
                  <c:v>56</c:v>
                </c:pt>
                <c:pt idx="6">
                  <c:v>56</c:v>
                </c:pt>
                <c:pt idx="7">
                  <c:v>56</c:v>
                </c:pt>
                <c:pt idx="8">
                  <c:v>56</c:v>
                </c:pt>
                <c:pt idx="9">
                  <c:v>56</c:v>
                </c:pt>
                <c:pt idx="10">
                  <c:v>56</c:v>
                </c:pt>
                <c:pt idx="11">
                  <c:v>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'ELA-Charts'!$F$34</c:f>
              <c:strCache>
                <c:ptCount val="1"/>
                <c:pt idx="0">
                  <c:v>Nashua AVG 50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'ELA-Charts'!$F$35:$F$46</c:f>
              <c:numCache>
                <c:formatCode>General</c:formatCode>
                <c:ptCount val="12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060264"/>
        <c:axId val="135111360"/>
      </c:lineChart>
      <c:catAx>
        <c:axId val="13506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111360"/>
        <c:crosses val="autoZero"/>
        <c:auto val="1"/>
        <c:lblAlgn val="ctr"/>
        <c:lblOffset val="100"/>
        <c:noMultiLvlLbl val="0"/>
      </c:catAx>
      <c:valAx>
        <c:axId val="1351113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060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Math At/Above </a:t>
            </a:r>
            <a:r>
              <a:rPr lang="en-US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2"/>
              <c:pt idx="0">
                <c:v>Amherst St</c:v>
              </c:pt>
              <c:pt idx="1">
                <c:v>Bicentennial</c:v>
              </c:pt>
              <c:pt idx="2">
                <c:v>Birch Hill</c:v>
              </c:pt>
              <c:pt idx="3">
                <c:v>Broad St</c:v>
              </c:pt>
              <c:pt idx="4">
                <c:v>Charlotte Ave</c:v>
              </c:pt>
              <c:pt idx="5">
                <c:v>Dr Norman Crisp</c:v>
              </c:pt>
              <c:pt idx="6">
                <c:v>Fairgrounds</c:v>
              </c:pt>
              <c:pt idx="7">
                <c:v>Ledge St</c:v>
              </c:pt>
              <c:pt idx="8">
                <c:v>Main Dunstable</c:v>
              </c:pt>
              <c:pt idx="9">
                <c:v>Mt. Pleasant</c:v>
              </c:pt>
              <c:pt idx="10">
                <c:v>New Searles</c:v>
              </c:pt>
              <c:pt idx="11">
                <c:v>Sunset Heights</c:v>
              </c:pt>
            </c:strLit>
          </c:cat>
          <c:val>
            <c:numLit>
              <c:formatCode>General</c:formatCode>
              <c:ptCount val="12"/>
              <c:pt idx="0">
                <c:v>38</c:v>
              </c:pt>
              <c:pt idx="1">
                <c:v>72</c:v>
              </c:pt>
              <c:pt idx="2">
                <c:v>40</c:v>
              </c:pt>
              <c:pt idx="3">
                <c:v>35</c:v>
              </c:pt>
              <c:pt idx="4">
                <c:v>41</c:v>
              </c:pt>
              <c:pt idx="5">
                <c:v>29</c:v>
              </c:pt>
              <c:pt idx="6">
                <c:v>6</c:v>
              </c:pt>
              <c:pt idx="7">
                <c:v>19</c:v>
              </c:pt>
              <c:pt idx="8">
                <c:v>60</c:v>
              </c:pt>
              <c:pt idx="9">
                <c:v>31</c:v>
              </c:pt>
              <c:pt idx="10">
                <c:v>48</c:v>
              </c:pt>
              <c:pt idx="11">
                <c:v>38</c:v>
              </c:pt>
            </c:numLit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814304"/>
        <c:axId val="135814688"/>
      </c:barChart>
      <c:lineChart>
        <c:grouping val="standard"/>
        <c:varyColors val="0"/>
        <c:ser>
          <c:idx val="1"/>
          <c:order val="1"/>
          <c:tx>
            <c:strRef>
              <c:f>'Math-Charts'!$C$38</c:f>
              <c:strCache>
                <c:ptCount val="1"/>
                <c:pt idx="0">
                  <c:v>NH AVG 49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'Math-Charts'!$C$39:$C$50</c:f>
              <c:numCache>
                <c:formatCode>General</c:formatCode>
                <c:ptCount val="12"/>
                <c:pt idx="0">
                  <c:v>49</c:v>
                </c:pt>
                <c:pt idx="1">
                  <c:v>49</c:v>
                </c:pt>
                <c:pt idx="2">
                  <c:v>49</c:v>
                </c:pt>
                <c:pt idx="3">
                  <c:v>49</c:v>
                </c:pt>
                <c:pt idx="4">
                  <c:v>49</c:v>
                </c:pt>
                <c:pt idx="5">
                  <c:v>49</c:v>
                </c:pt>
                <c:pt idx="6">
                  <c:v>49</c:v>
                </c:pt>
                <c:pt idx="7">
                  <c:v>49</c:v>
                </c:pt>
                <c:pt idx="8">
                  <c:v>49</c:v>
                </c:pt>
                <c:pt idx="9">
                  <c:v>49</c:v>
                </c:pt>
                <c:pt idx="10">
                  <c:v>49</c:v>
                </c:pt>
                <c:pt idx="11">
                  <c:v>49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'Math-Charts'!$D$38</c:f>
              <c:strCache>
                <c:ptCount val="1"/>
                <c:pt idx="0">
                  <c:v>Nashua AVG 39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'Math-Charts'!$D$39:$D$50</c:f>
              <c:numCache>
                <c:formatCode>General</c:formatCode>
                <c:ptCount val="12"/>
                <c:pt idx="0">
                  <c:v>39</c:v>
                </c:pt>
                <c:pt idx="1">
                  <c:v>39</c:v>
                </c:pt>
                <c:pt idx="2">
                  <c:v>39</c:v>
                </c:pt>
                <c:pt idx="3">
                  <c:v>39</c:v>
                </c:pt>
                <c:pt idx="4">
                  <c:v>39</c:v>
                </c:pt>
                <c:pt idx="5">
                  <c:v>39</c:v>
                </c:pt>
                <c:pt idx="6">
                  <c:v>39</c:v>
                </c:pt>
                <c:pt idx="7">
                  <c:v>39</c:v>
                </c:pt>
                <c:pt idx="8">
                  <c:v>39</c:v>
                </c:pt>
                <c:pt idx="9">
                  <c:v>39</c:v>
                </c:pt>
                <c:pt idx="10">
                  <c:v>39</c:v>
                </c:pt>
                <c:pt idx="11">
                  <c:v>39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814304"/>
        <c:axId val="135814688"/>
      </c:lineChart>
      <c:catAx>
        <c:axId val="13581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814688"/>
        <c:crosses val="autoZero"/>
        <c:auto val="1"/>
        <c:lblAlgn val="ctr"/>
        <c:lblOffset val="100"/>
        <c:noMultiLvlLbl val="0"/>
      </c:catAx>
      <c:valAx>
        <c:axId val="13581468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8143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 </a:t>
            </a:r>
            <a:r>
              <a:rPr lang="en-US" dirty="0" smtClean="0"/>
              <a:t>ELA At/Above </a:t>
            </a:r>
            <a:r>
              <a:rPr lang="en-US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2"/>
              <c:pt idx="0">
                <c:v>Amherst St</c:v>
              </c:pt>
              <c:pt idx="1">
                <c:v>Bicentennial</c:v>
              </c:pt>
              <c:pt idx="2">
                <c:v>Birch Hill</c:v>
              </c:pt>
              <c:pt idx="3">
                <c:v>Broad St</c:v>
              </c:pt>
              <c:pt idx="4">
                <c:v>Charlotte Ave</c:v>
              </c:pt>
              <c:pt idx="5">
                <c:v>Dr Norman Crisp</c:v>
              </c:pt>
              <c:pt idx="6">
                <c:v>Fairgrounds</c:v>
              </c:pt>
              <c:pt idx="7">
                <c:v>Ledge St</c:v>
              </c:pt>
              <c:pt idx="8">
                <c:v>Main Dunstable</c:v>
              </c:pt>
              <c:pt idx="9">
                <c:v>Mt. Pleasant</c:v>
              </c:pt>
              <c:pt idx="10">
                <c:v>New Searles</c:v>
              </c:pt>
              <c:pt idx="11">
                <c:v>Sunset Heights</c:v>
              </c:pt>
            </c:strLit>
          </c:cat>
          <c:val>
            <c:numLit>
              <c:formatCode>General</c:formatCode>
              <c:ptCount val="12"/>
              <c:pt idx="0">
                <c:v>44</c:v>
              </c:pt>
              <c:pt idx="1">
                <c:v>77</c:v>
              </c:pt>
              <c:pt idx="2">
                <c:v>64</c:v>
              </c:pt>
              <c:pt idx="3">
                <c:v>58</c:v>
              </c:pt>
              <c:pt idx="4">
                <c:v>66</c:v>
              </c:pt>
              <c:pt idx="5">
                <c:v>36</c:v>
              </c:pt>
              <c:pt idx="6">
                <c:v>36</c:v>
              </c:pt>
              <c:pt idx="7">
                <c:v>32</c:v>
              </c:pt>
              <c:pt idx="8">
                <c:v>81</c:v>
              </c:pt>
              <c:pt idx="9">
                <c:v>41</c:v>
              </c:pt>
              <c:pt idx="10">
                <c:v>81</c:v>
              </c:pt>
              <c:pt idx="11">
                <c:v>59</c:v>
              </c:pt>
            </c:numLit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00415264"/>
        <c:axId val="100415656"/>
      </c:barChart>
      <c:lineChart>
        <c:grouping val="standard"/>
        <c:varyColors val="0"/>
        <c:ser>
          <c:idx val="1"/>
          <c:order val="1"/>
          <c:tx>
            <c:strRef>
              <c:f>'ELA-Charts'!$G$34</c:f>
              <c:strCache>
                <c:ptCount val="1"/>
                <c:pt idx="0">
                  <c:v>NH AVG 63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'ELA-Charts'!$G$35:$G$46</c:f>
              <c:numCache>
                <c:formatCode>General</c:formatCode>
                <c:ptCount val="12"/>
                <c:pt idx="0">
                  <c:v>63</c:v>
                </c:pt>
                <c:pt idx="1">
                  <c:v>63</c:v>
                </c:pt>
                <c:pt idx="2">
                  <c:v>63</c:v>
                </c:pt>
                <c:pt idx="3">
                  <c:v>63</c:v>
                </c:pt>
                <c:pt idx="4">
                  <c:v>63</c:v>
                </c:pt>
                <c:pt idx="5">
                  <c:v>63</c:v>
                </c:pt>
                <c:pt idx="6">
                  <c:v>63</c:v>
                </c:pt>
                <c:pt idx="7">
                  <c:v>63</c:v>
                </c:pt>
                <c:pt idx="8">
                  <c:v>63</c:v>
                </c:pt>
                <c:pt idx="9">
                  <c:v>63</c:v>
                </c:pt>
                <c:pt idx="10">
                  <c:v>63</c:v>
                </c:pt>
                <c:pt idx="11">
                  <c:v>63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'ELA-Charts'!$H$34</c:f>
              <c:strCache>
                <c:ptCount val="1"/>
                <c:pt idx="0">
                  <c:v>Nashua AVG 58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'ELA-Charts'!$H$35:$H$46</c:f>
              <c:numCache>
                <c:formatCode>General</c:formatCode>
                <c:ptCount val="12"/>
                <c:pt idx="0">
                  <c:v>58</c:v>
                </c:pt>
                <c:pt idx="1">
                  <c:v>58</c:v>
                </c:pt>
                <c:pt idx="2">
                  <c:v>58</c:v>
                </c:pt>
                <c:pt idx="3">
                  <c:v>58</c:v>
                </c:pt>
                <c:pt idx="4">
                  <c:v>58</c:v>
                </c:pt>
                <c:pt idx="5">
                  <c:v>58</c:v>
                </c:pt>
                <c:pt idx="6">
                  <c:v>58</c:v>
                </c:pt>
                <c:pt idx="7">
                  <c:v>58</c:v>
                </c:pt>
                <c:pt idx="8">
                  <c:v>58</c:v>
                </c:pt>
                <c:pt idx="9">
                  <c:v>58</c:v>
                </c:pt>
                <c:pt idx="10">
                  <c:v>58</c:v>
                </c:pt>
                <c:pt idx="11">
                  <c:v>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15264"/>
        <c:axId val="100415656"/>
      </c:lineChart>
      <c:catAx>
        <c:axId val="10041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15656"/>
        <c:crosses val="autoZero"/>
        <c:auto val="1"/>
        <c:lblAlgn val="ctr"/>
        <c:lblOffset val="100"/>
        <c:noMultiLvlLbl val="0"/>
      </c:catAx>
      <c:valAx>
        <c:axId val="100415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1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Math At/Above </a:t>
            </a:r>
            <a:r>
              <a:rPr lang="en-US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2"/>
              <c:pt idx="0">
                <c:v>Amherst St</c:v>
              </c:pt>
              <c:pt idx="1">
                <c:v>Bicentennial</c:v>
              </c:pt>
              <c:pt idx="2">
                <c:v>Birch Hill</c:v>
              </c:pt>
              <c:pt idx="3">
                <c:v>Broad St</c:v>
              </c:pt>
              <c:pt idx="4">
                <c:v>Charlotte Ave</c:v>
              </c:pt>
              <c:pt idx="5">
                <c:v>Dr Norman Crisp</c:v>
              </c:pt>
              <c:pt idx="6">
                <c:v>Fairgrounds</c:v>
              </c:pt>
              <c:pt idx="7">
                <c:v>Ledge St</c:v>
              </c:pt>
              <c:pt idx="8">
                <c:v>Main Dunstable</c:v>
              </c:pt>
              <c:pt idx="9">
                <c:v>Mt. Pleasant</c:v>
              </c:pt>
              <c:pt idx="10">
                <c:v>New Searles</c:v>
              </c:pt>
              <c:pt idx="11">
                <c:v>Sunset Heights</c:v>
              </c:pt>
            </c:strLit>
          </c:cat>
          <c:val>
            <c:numLit>
              <c:formatCode>General</c:formatCode>
              <c:ptCount val="12"/>
              <c:pt idx="0">
                <c:v>26</c:v>
              </c:pt>
              <c:pt idx="1">
                <c:v>71</c:v>
              </c:pt>
              <c:pt idx="2">
                <c:v>56</c:v>
              </c:pt>
              <c:pt idx="3">
                <c:v>50</c:v>
              </c:pt>
              <c:pt idx="4">
                <c:v>38</c:v>
              </c:pt>
              <c:pt idx="5">
                <c:v>10</c:v>
              </c:pt>
              <c:pt idx="6">
                <c:v>8</c:v>
              </c:pt>
              <c:pt idx="7">
                <c:v>12</c:v>
              </c:pt>
              <c:pt idx="8">
                <c:v>78</c:v>
              </c:pt>
              <c:pt idx="9">
                <c:v>16</c:v>
              </c:pt>
              <c:pt idx="10">
                <c:v>74</c:v>
              </c:pt>
              <c:pt idx="11">
                <c:v>47</c:v>
              </c:pt>
            </c:numLit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00416440"/>
        <c:axId val="100416832"/>
      </c:barChart>
      <c:lineChart>
        <c:grouping val="standard"/>
        <c:varyColors val="0"/>
        <c:ser>
          <c:idx val="1"/>
          <c:order val="1"/>
          <c:tx>
            <c:strRef>
              <c:f>'Math-Charts'!$E$38</c:f>
              <c:strCache>
                <c:ptCount val="1"/>
                <c:pt idx="0">
                  <c:v>NH AVG 44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'Math-Charts'!$E$39:$E$50</c:f>
              <c:numCache>
                <c:formatCode>General</c:formatCode>
                <c:ptCount val="12"/>
                <c:pt idx="0">
                  <c:v>44</c:v>
                </c:pt>
                <c:pt idx="1">
                  <c:v>44</c:v>
                </c:pt>
                <c:pt idx="2">
                  <c:v>44</c:v>
                </c:pt>
                <c:pt idx="3">
                  <c:v>44</c:v>
                </c:pt>
                <c:pt idx="4">
                  <c:v>44</c:v>
                </c:pt>
                <c:pt idx="5">
                  <c:v>44</c:v>
                </c:pt>
                <c:pt idx="6">
                  <c:v>44</c:v>
                </c:pt>
                <c:pt idx="7">
                  <c:v>44</c:v>
                </c:pt>
                <c:pt idx="8">
                  <c:v>44</c:v>
                </c:pt>
                <c:pt idx="9">
                  <c:v>44</c:v>
                </c:pt>
                <c:pt idx="10">
                  <c:v>44</c:v>
                </c:pt>
                <c:pt idx="11">
                  <c:v>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'Math-Charts'!$F$38</c:f>
              <c:strCache>
                <c:ptCount val="1"/>
                <c:pt idx="0">
                  <c:v>Nashua AVG 42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'Math-Charts'!$F$39:$F$50</c:f>
              <c:numCache>
                <c:formatCode>General</c:formatCode>
                <c:ptCount val="12"/>
                <c:pt idx="0">
                  <c:v>42</c:v>
                </c:pt>
                <c:pt idx="1">
                  <c:v>42</c:v>
                </c:pt>
                <c:pt idx="2">
                  <c:v>42</c:v>
                </c:pt>
                <c:pt idx="3">
                  <c:v>42</c:v>
                </c:pt>
                <c:pt idx="4">
                  <c:v>42</c:v>
                </c:pt>
                <c:pt idx="5">
                  <c:v>42</c:v>
                </c:pt>
                <c:pt idx="6">
                  <c:v>42</c:v>
                </c:pt>
                <c:pt idx="7">
                  <c:v>42</c:v>
                </c:pt>
                <c:pt idx="8">
                  <c:v>42</c:v>
                </c:pt>
                <c:pt idx="9">
                  <c:v>42</c:v>
                </c:pt>
                <c:pt idx="10">
                  <c:v>42</c:v>
                </c:pt>
                <c:pt idx="11">
                  <c:v>42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416440"/>
        <c:axId val="100416832"/>
      </c:lineChart>
      <c:catAx>
        <c:axId val="10041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16832"/>
        <c:crosses val="autoZero"/>
        <c:auto val="1"/>
        <c:lblAlgn val="ctr"/>
        <c:lblOffset val="100"/>
        <c:noMultiLvlLbl val="0"/>
      </c:catAx>
      <c:valAx>
        <c:axId val="10041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16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6</a:t>
            </a:r>
            <a:r>
              <a:rPr lang="en-US" sz="1400" baseline="30000" dirty="0" smtClean="0"/>
              <a:t>th</a:t>
            </a:r>
            <a:r>
              <a:rPr lang="en-US" sz="1400" baseline="0" dirty="0" smtClean="0"/>
              <a:t> Grade </a:t>
            </a:r>
            <a:r>
              <a:rPr lang="en-US" sz="1400" dirty="0" smtClean="0"/>
              <a:t>ELA At/Above </a:t>
            </a:r>
            <a:r>
              <a:rPr lang="en-US" sz="1400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Elm Street</c:v>
              </c:pt>
              <c:pt idx="1">
                <c:v>Fairgrounds Middle</c:v>
              </c:pt>
              <c:pt idx="2">
                <c:v>Pennichuck</c:v>
              </c:pt>
            </c:strLit>
          </c:cat>
          <c:val>
            <c:numLit>
              <c:formatCode>General</c:formatCode>
              <c:ptCount val="3"/>
              <c:pt idx="0">
                <c:v>47</c:v>
              </c:pt>
              <c:pt idx="1">
                <c:v>44</c:v>
              </c:pt>
              <c:pt idx="2">
                <c:v>46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00417616"/>
        <c:axId val="100418008"/>
      </c:barChart>
      <c:lineChart>
        <c:grouping val="standard"/>
        <c:varyColors val="0"/>
        <c:ser>
          <c:idx val="1"/>
          <c:order val="1"/>
          <c:tx>
            <c:strRef>
              <c:f>'ELA-Charts'!$I$34</c:f>
              <c:strCache>
                <c:ptCount val="1"/>
                <c:pt idx="0">
                  <c:v>NH AVG 57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'ELA-Charts'!$I$35:$I$37</c:f>
              <c:numCache>
                <c:formatCode>General</c:formatCode>
                <c:ptCount val="3"/>
                <c:pt idx="0">
                  <c:v>57</c:v>
                </c:pt>
                <c:pt idx="1">
                  <c:v>57</c:v>
                </c:pt>
                <c:pt idx="2">
                  <c:v>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'ELA-Charts'!$J$34</c:f>
              <c:strCache>
                <c:ptCount val="1"/>
                <c:pt idx="0">
                  <c:v>Nashua AVG 46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'ELA-Charts'!$J$35:$J$37</c:f>
              <c:numCache>
                <c:formatCode>General</c:formatCode>
                <c:ptCount val="3"/>
                <c:pt idx="0">
                  <c:v>46</c:v>
                </c:pt>
                <c:pt idx="1">
                  <c:v>46</c:v>
                </c:pt>
                <c:pt idx="2">
                  <c:v>46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417616"/>
        <c:axId val="100418008"/>
      </c:lineChart>
      <c:catAx>
        <c:axId val="10041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18008"/>
        <c:crosses val="autoZero"/>
        <c:auto val="1"/>
        <c:lblAlgn val="ctr"/>
        <c:lblOffset val="100"/>
        <c:noMultiLvlLbl val="0"/>
      </c:catAx>
      <c:valAx>
        <c:axId val="1004180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17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6</a:t>
            </a:r>
            <a:r>
              <a:rPr lang="en-US" sz="1400" baseline="30000" dirty="0" smtClean="0"/>
              <a:t>th</a:t>
            </a:r>
            <a:r>
              <a:rPr lang="en-US" sz="1400" baseline="0" dirty="0" smtClean="0"/>
              <a:t> Grade At/Above</a:t>
            </a:r>
            <a:r>
              <a:rPr lang="en-US" sz="1400" dirty="0" smtClean="0"/>
              <a:t> </a:t>
            </a:r>
            <a:r>
              <a:rPr lang="en-US" sz="1400" dirty="0"/>
              <a:t>On 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Elm Street</c:v>
              </c:pt>
              <c:pt idx="1">
                <c:v>Fairgrounds Middle</c:v>
              </c:pt>
              <c:pt idx="2">
                <c:v>Pennichuck</c:v>
              </c:pt>
            </c:strLit>
          </c:cat>
          <c:val>
            <c:numLit>
              <c:formatCode>General</c:formatCode>
              <c:ptCount val="3"/>
              <c:pt idx="0">
                <c:v>40</c:v>
              </c:pt>
              <c:pt idx="1">
                <c:v>35</c:v>
              </c:pt>
              <c:pt idx="2">
                <c:v>30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00418792"/>
        <c:axId val="135567704"/>
      </c:barChart>
      <c:lineChart>
        <c:grouping val="standard"/>
        <c:varyColors val="0"/>
        <c:ser>
          <c:idx val="1"/>
          <c:order val="1"/>
          <c:tx>
            <c:strRef>
              <c:f>'Math-Charts'!$G$38</c:f>
              <c:strCache>
                <c:ptCount val="1"/>
                <c:pt idx="0">
                  <c:v>NH AVG 45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'Math-Charts'!$G$39:$G$41</c:f>
              <c:numCache>
                <c:formatCode>General</c:formatCode>
                <c:ptCount val="3"/>
                <c:pt idx="0">
                  <c:v>45</c:v>
                </c:pt>
                <c:pt idx="1">
                  <c:v>45</c:v>
                </c:pt>
                <c:pt idx="2">
                  <c:v>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'Math-Charts'!$H$38</c:f>
              <c:strCache>
                <c:ptCount val="1"/>
                <c:pt idx="0">
                  <c:v>Nashua AVG 36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'Math-Charts'!$H$39:$H$41</c:f>
              <c:numCache>
                <c:formatCode>General</c:formatCode>
                <c:ptCount val="3"/>
                <c:pt idx="0">
                  <c:v>36</c:v>
                </c:pt>
                <c:pt idx="1">
                  <c:v>36</c:v>
                </c:pt>
                <c:pt idx="2">
                  <c:v>36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418792"/>
        <c:axId val="135567704"/>
      </c:lineChart>
      <c:catAx>
        <c:axId val="10041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67704"/>
        <c:crosses val="autoZero"/>
        <c:auto val="1"/>
        <c:lblAlgn val="ctr"/>
        <c:lblOffset val="100"/>
        <c:noMultiLvlLbl val="0"/>
      </c:catAx>
      <c:valAx>
        <c:axId val="1355677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18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7</a:t>
            </a:r>
            <a:r>
              <a:rPr lang="en-US" sz="1400" baseline="30000" dirty="0" smtClean="0"/>
              <a:t>th</a:t>
            </a:r>
            <a:r>
              <a:rPr lang="en-US" sz="1400" baseline="0" dirty="0" smtClean="0"/>
              <a:t> Grade </a:t>
            </a:r>
            <a:r>
              <a:rPr lang="en-US" sz="1400" dirty="0" smtClean="0"/>
              <a:t>ELA At/Above </a:t>
            </a:r>
            <a:r>
              <a:rPr lang="en-US" sz="1400" dirty="0"/>
              <a:t>Level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3"/>
              <c:pt idx="0">
                <c:v>Elm Street</c:v>
              </c:pt>
              <c:pt idx="1">
                <c:v>Fairgrounds Middle</c:v>
              </c:pt>
              <c:pt idx="2">
                <c:v>Pennichuck</c:v>
              </c:pt>
            </c:strLit>
          </c:cat>
          <c:val>
            <c:numLit>
              <c:formatCode>General</c:formatCode>
              <c:ptCount val="3"/>
              <c:pt idx="0">
                <c:v>57</c:v>
              </c:pt>
              <c:pt idx="1">
                <c:v>52</c:v>
              </c:pt>
              <c:pt idx="2">
                <c:v>55</c:v>
              </c:pt>
            </c:numLit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35568488"/>
        <c:axId val="135568880"/>
      </c:barChart>
      <c:lineChart>
        <c:grouping val="standard"/>
        <c:varyColors val="0"/>
        <c:ser>
          <c:idx val="1"/>
          <c:order val="1"/>
          <c:tx>
            <c:strRef>
              <c:f>'ELA-Charts'!$K$34</c:f>
              <c:strCache>
                <c:ptCount val="1"/>
                <c:pt idx="0">
                  <c:v>NH AVG 62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'ELA-Charts'!$K$35:$K$37</c:f>
              <c:numCache>
                <c:formatCode>General</c:formatCode>
                <c:ptCount val="3"/>
                <c:pt idx="0">
                  <c:v>62</c:v>
                </c:pt>
                <c:pt idx="1">
                  <c:v>62</c:v>
                </c:pt>
                <c:pt idx="2">
                  <c:v>62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'ELA-Charts'!$L$34</c:f>
              <c:strCache>
                <c:ptCount val="1"/>
                <c:pt idx="0">
                  <c:v>Nashua AVG 55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'ELA-Charts'!$L$35:$L$37</c:f>
              <c:numCache>
                <c:formatCode>General</c:formatCode>
                <c:ptCount val="3"/>
                <c:pt idx="0">
                  <c:v>55</c:v>
                </c:pt>
                <c:pt idx="1">
                  <c:v>55</c:v>
                </c:pt>
                <c:pt idx="2">
                  <c:v>55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568488"/>
        <c:axId val="135568880"/>
      </c:lineChart>
      <c:catAx>
        <c:axId val="13556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68880"/>
        <c:crosses val="autoZero"/>
        <c:auto val="1"/>
        <c:lblAlgn val="ctr"/>
        <c:lblOffset val="100"/>
        <c:noMultiLvlLbl val="0"/>
      </c:catAx>
      <c:valAx>
        <c:axId val="13556888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6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0.0333</cdr:x>
      <cdr:y>0.12726</cdr:y>
    </cdr:from>
    <cdr:to>
      <cdr:x>0.07044</cdr:x>
      <cdr:y>0.21924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269776" y="383242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0.06607</cdr:x>
      <cdr:y>0.10572</cdr:y>
    </cdr:from>
    <cdr:to>
      <cdr:x>0.13502</cdr:x>
      <cdr:y>0.2127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88211" y="273768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0.06309</cdr:x>
      <cdr:y>0.10415</cdr:y>
    </cdr:from>
    <cdr:to>
      <cdr:x>0.13603</cdr:x>
      <cdr:y>0.21473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0219" y="260908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0.06309</cdr:x>
      <cdr:y>0.11774</cdr:y>
    </cdr:from>
    <cdr:to>
      <cdr:x>0.13603</cdr:x>
      <cdr:y>0.23063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0220" y="288899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0.06433</cdr:x>
      <cdr:y>0.12023</cdr:y>
    </cdr:from>
    <cdr:to>
      <cdr:x>0.13869</cdr:x>
      <cdr:y>0.2355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0220" y="288900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0.06663</cdr:x>
      <cdr:y>0.11533</cdr:y>
    </cdr:from>
    <cdr:to>
      <cdr:x>0.141</cdr:x>
      <cdr:y>0.2259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9550" y="288899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0.03046</cdr:x>
      <cdr:y>0.12875</cdr:y>
    </cdr:from>
    <cdr:to>
      <cdr:x>0.0676</cdr:x>
      <cdr:y>0.21929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46742" y="393922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0.0338</cdr:x>
      <cdr:y>0.12649</cdr:y>
    </cdr:from>
    <cdr:to>
      <cdr:x>0.07211</cdr:x>
      <cdr:y>0.21694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5404" y="387388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0.0338</cdr:x>
      <cdr:y>0.12047</cdr:y>
    </cdr:from>
    <cdr:to>
      <cdr:x>0.07211</cdr:x>
      <cdr:y>0.20874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5403" y="378059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0.03459</cdr:x>
      <cdr:y>0.13749</cdr:y>
    </cdr:from>
    <cdr:to>
      <cdr:x>0.0732</cdr:x>
      <cdr:y>0.23476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269550" y="391536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0.03339</cdr:x>
      <cdr:y>0.14727</cdr:y>
    </cdr:from>
    <cdr:to>
      <cdr:x>0.072</cdr:x>
      <cdr:y>0.24903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0219" y="400867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0.06029</cdr:x>
      <cdr:y>0.13795</cdr:y>
    </cdr:from>
    <cdr:to>
      <cdr:x>0.12999</cdr:x>
      <cdr:y>0.25509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0219" y="326222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0.06029</cdr:x>
      <cdr:y>0.12598</cdr:y>
    </cdr:from>
    <cdr:to>
      <cdr:x>0.12999</cdr:x>
      <cdr:y>0.23295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60219" y="326222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0.06607</cdr:x>
      <cdr:y>0.1106</cdr:y>
    </cdr:from>
    <cdr:to>
      <cdr:x>0.13502</cdr:x>
      <cdr:y>0.22376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88212" y="270744"/>
          <a:ext cx="3008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%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42" y="0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A54EF-3A65-4F9D-AD0E-582A74F1ECFC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049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42" y="8777049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E21FC-C738-4649-8505-4F4624539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628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42" y="0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524FB-DD6C-4BC1-A779-437A5A151D72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49375" y="1154113"/>
            <a:ext cx="415925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4" y="4447293"/>
            <a:ext cx="5485773" cy="36388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049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42" y="8777049"/>
            <a:ext cx="2971592" cy="46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24CD6-D454-42F1-9DB3-FE3E4E7C52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43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49375" y="1154113"/>
            <a:ext cx="4159250" cy="31194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4CD6-D454-42F1-9DB3-FE3E4E7C52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4CD6-D454-42F1-9DB3-FE3E4E7C52B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4CD6-D454-42F1-9DB3-FE3E4E7C52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1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4CD6-D454-42F1-9DB3-FE3E4E7C52B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25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4CD6-D454-42F1-9DB3-FE3E4E7C52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023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4CD6-D454-42F1-9DB3-FE3E4E7C52B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39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4CD6-D454-42F1-9DB3-FE3E4E7C52B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3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405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A1A3-57C0-49B1-A376-C377C0775350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519D8-FFA8-4315-8DCD-ED07FD87D03E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8D9A-7EBE-446A-BB92-9B1A7223C41E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34B95-8151-44A4-9383-A6C8EDC54D3B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D06-A48F-488B-B5AC-6715F89F4D87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963D-58F6-4868-A353-F9181EBD7D5B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15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4E6-D617-4A54-813E-98692FE4BBCD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10B98-B0D6-4C8A-BBF9-86305A8A0841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DB7A-E663-4AA9-AEDC-A2DB13C54BE2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E61D-FE6E-4607-878F-396C7DB2E9B9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9353-9244-4937-9D0B-981A96C2AE3D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12698A-1A09-4263-823A-9DA84DE52F8A}" type="datetime1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PRELIMINARY DATA. 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rgbClr val="FFFFFF"/>
                </a:solidFill>
              </a:defRPr>
            </a:lvl1pPr>
          </a:lstStyle>
          <a:p>
            <a:fld id="{40155699-D11C-4BF7-8C08-19D7E8DE556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685800" rtl="0" eaLnBrk="1" latinLnBrk="0" hangingPunct="1">
        <a:spcBef>
          <a:spcPct val="0"/>
        </a:spcBef>
        <a:buNone/>
        <a:defRPr sz="3000" kern="1200" spc="-75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0287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1143001"/>
            <a:ext cx="6343650" cy="1598030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</a:rPr>
              <a:t>Nashua School District</a:t>
            </a:r>
            <a:br>
              <a:rPr lang="en-US" sz="3600" b="1" cap="none" spc="0" dirty="0">
                <a:ln/>
              </a:rPr>
            </a:br>
            <a:r>
              <a:rPr lang="en-US" sz="3600" b="1" cap="none" spc="0" dirty="0">
                <a:ln/>
              </a:rPr>
              <a:t>Board of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100" dirty="0" smtClean="0"/>
              <a:t>SBAC Preliminary Data,   Subject to Change</a:t>
            </a:r>
            <a:endParaRPr lang="en-US" sz="2100" dirty="0"/>
          </a:p>
          <a:p>
            <a:r>
              <a:rPr lang="en-US" sz="2100" dirty="0" smtClean="0"/>
              <a:t>September  2015</a:t>
            </a:r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235" y="6036571"/>
            <a:ext cx="3157143" cy="8214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70864" y="1181029"/>
            <a:ext cx="0" cy="4743450"/>
          </a:xfrm>
          <a:prstGeom prst="line">
            <a:avLst/>
          </a:prstGeom>
          <a:ln w="34925">
            <a:solidFill>
              <a:schemeClr val="accent1">
                <a:alpha val="3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6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285" y="1103243"/>
            <a:ext cx="6172200" cy="800100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spc="0" dirty="0" smtClean="0">
                <a:ln/>
              </a:rPr>
              <a:t>Overview	</a:t>
            </a:r>
            <a:endParaRPr lang="en-US" b="1" spc="0" dirty="0">
              <a:ln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517" y="1779887"/>
            <a:ext cx="6515100" cy="4000500"/>
          </a:xfrm>
        </p:spPr>
        <p:txBody>
          <a:bodyPr>
            <a:normAutofit fontScale="92500" lnSpcReduction="10000"/>
          </a:bodyPr>
          <a:lstStyle/>
          <a:p>
            <a:pPr lvl="1"/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SBAC Preliminary data released on September 14th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100" dirty="0"/>
              <a:t> </a:t>
            </a:r>
            <a:r>
              <a:rPr lang="en-US" sz="1950" dirty="0" smtClean="0"/>
              <a:t> </a:t>
            </a:r>
            <a:r>
              <a:rPr lang="en-US" sz="1800" dirty="0" smtClean="0"/>
              <a:t>First view of data in SBAC Online Reporting System.</a:t>
            </a:r>
          </a:p>
          <a:p>
            <a:pPr lvl="4"/>
            <a:r>
              <a:rPr lang="en-US" sz="1500" dirty="0" smtClean="0"/>
              <a:t>These slides reflect this data.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/>
              <a:t> </a:t>
            </a:r>
            <a:r>
              <a:rPr lang="en-US" sz="1800" dirty="0" smtClean="0"/>
              <a:t>  For </a:t>
            </a:r>
            <a:r>
              <a:rPr lang="en-US" sz="1800" dirty="0"/>
              <a:t>Administrators and </a:t>
            </a:r>
            <a:r>
              <a:rPr lang="en-US" sz="1800" dirty="0" smtClean="0"/>
              <a:t>Principals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SBAC </a:t>
            </a:r>
            <a:r>
              <a:rPr lang="en-US" sz="2000" dirty="0"/>
              <a:t>Preliminary data released on September </a:t>
            </a:r>
            <a:r>
              <a:rPr lang="en-US" sz="2000" dirty="0" smtClean="0"/>
              <a:t>28th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100" dirty="0"/>
              <a:t> </a:t>
            </a:r>
            <a:r>
              <a:rPr lang="en-US" sz="1800" dirty="0" smtClean="0"/>
              <a:t>Second view of data in Performance Plus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 smtClean="0"/>
              <a:t>  For Administrators, Principals, Teachers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 smtClean="0"/>
              <a:t>  Working with State to improve student data accuracy and 	teacher usability</a:t>
            </a:r>
          </a:p>
          <a:p>
            <a:pPr lvl="1">
              <a:spcBef>
                <a:spcPts val="45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Reminder: Data is preliminary and subject to change!  Embargoed by State until November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</a:t>
            </a:r>
          </a:p>
          <a:p>
            <a:pPr lvl="1">
              <a:spcBef>
                <a:spcPts val="45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Official Data available to the public November 12</a:t>
            </a:r>
            <a:r>
              <a:rPr lang="en-US" sz="2000" baseline="30000" dirty="0" smtClean="0"/>
              <a:t>th</a:t>
            </a:r>
            <a:endParaRPr lang="en-US" sz="2000" dirty="0"/>
          </a:p>
          <a:p>
            <a:pPr lvl="3">
              <a:spcBef>
                <a:spcPts val="450"/>
              </a:spcBef>
              <a:spcAft>
                <a:spcPts val="900"/>
              </a:spcAft>
            </a:pPr>
            <a:endParaRPr lang="en-US" sz="2000" dirty="0"/>
          </a:p>
          <a:p>
            <a:pPr lvl="2">
              <a:spcBef>
                <a:spcPts val="450"/>
              </a:spcBef>
              <a:spcAft>
                <a:spcPts val="900"/>
              </a:spcAft>
            </a:pPr>
            <a:endParaRPr lang="en-US" sz="2100" dirty="0"/>
          </a:p>
          <a:p>
            <a:pPr marL="205740" lvl="1" indent="0">
              <a:buNone/>
            </a:pPr>
            <a:endParaRPr lang="en-US" sz="225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17202" y="1257300"/>
            <a:ext cx="0" cy="4743450"/>
          </a:xfrm>
          <a:prstGeom prst="line">
            <a:avLst/>
          </a:prstGeom>
          <a:ln w="34925">
            <a:solidFill>
              <a:schemeClr val="accent1">
                <a:alpha val="3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255" y="6460065"/>
            <a:ext cx="1098280" cy="285752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958106634"/>
              </p:ext>
            </p:extLst>
          </p:nvPr>
        </p:nvGraphicFramePr>
        <p:xfrm>
          <a:off x="586409" y="516836"/>
          <a:ext cx="8100391" cy="3011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58568" y="0"/>
            <a:ext cx="4114800" cy="329184"/>
          </a:xfrm>
        </p:spPr>
        <p:txBody>
          <a:bodyPr/>
          <a:lstStyle/>
          <a:p>
            <a:r>
              <a:rPr lang="en-US" sz="1400" dirty="0" smtClean="0"/>
              <a:t>PRELIMINARY DATA.  SUBJECT TO CHANGE.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31158215"/>
              </p:ext>
            </p:extLst>
          </p:nvPr>
        </p:nvGraphicFramePr>
        <p:xfrm>
          <a:off x="586409" y="3528391"/>
          <a:ext cx="8100391" cy="305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87817" y="6211669"/>
            <a:ext cx="1610139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95%+ Participation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2035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67712" y="18288"/>
            <a:ext cx="4114800" cy="329184"/>
          </a:xfrm>
        </p:spPr>
        <p:txBody>
          <a:bodyPr/>
          <a:lstStyle/>
          <a:p>
            <a:r>
              <a:rPr lang="en-US" sz="1400" dirty="0" smtClean="0"/>
              <a:t>PRELIMINARY DATA.  SUBJECT TO CHANGE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11131352"/>
              </p:ext>
            </p:extLst>
          </p:nvPr>
        </p:nvGraphicFramePr>
        <p:xfrm>
          <a:off x="715618" y="506897"/>
          <a:ext cx="7851912" cy="3062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93311207"/>
              </p:ext>
            </p:extLst>
          </p:nvPr>
        </p:nvGraphicFramePr>
        <p:xfrm>
          <a:off x="715618" y="3569445"/>
          <a:ext cx="7851912" cy="3138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76661" y="6354994"/>
            <a:ext cx="1610139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95%+ Participation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22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67712" y="18288"/>
            <a:ext cx="4114800" cy="329184"/>
          </a:xfrm>
        </p:spPr>
        <p:txBody>
          <a:bodyPr/>
          <a:lstStyle/>
          <a:p>
            <a:r>
              <a:rPr lang="en-US" sz="1400" dirty="0" smtClean="0"/>
              <a:t>PRELIMINARY DATA.  SUBJECT TO CHANGE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17189023"/>
              </p:ext>
            </p:extLst>
          </p:nvPr>
        </p:nvGraphicFramePr>
        <p:xfrm>
          <a:off x="705678" y="581233"/>
          <a:ext cx="7792279" cy="2847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11900682"/>
              </p:ext>
            </p:extLst>
          </p:nvPr>
        </p:nvGraphicFramePr>
        <p:xfrm>
          <a:off x="705678" y="3796748"/>
          <a:ext cx="7792279" cy="2722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76661" y="6241773"/>
            <a:ext cx="1610139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95%+ Participation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852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67712" y="18288"/>
            <a:ext cx="4114800" cy="329184"/>
          </a:xfrm>
        </p:spPr>
        <p:txBody>
          <a:bodyPr/>
          <a:lstStyle/>
          <a:p>
            <a:r>
              <a:rPr lang="en-US" sz="1400" dirty="0" smtClean="0"/>
              <a:t>PRELIMINARY DATA.  SUBJECT TO CHANGE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81976723"/>
              </p:ext>
            </p:extLst>
          </p:nvPr>
        </p:nvGraphicFramePr>
        <p:xfrm>
          <a:off x="169672" y="513763"/>
          <a:ext cx="4316095" cy="2364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14356808"/>
              </p:ext>
            </p:extLst>
          </p:nvPr>
        </p:nvGraphicFramePr>
        <p:xfrm>
          <a:off x="169672" y="3244820"/>
          <a:ext cx="4316095" cy="2589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91251976"/>
              </p:ext>
            </p:extLst>
          </p:nvPr>
        </p:nvGraphicFramePr>
        <p:xfrm>
          <a:off x="4701210" y="513763"/>
          <a:ext cx="4362450" cy="244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09879777"/>
              </p:ext>
            </p:extLst>
          </p:nvPr>
        </p:nvGraphicFramePr>
        <p:xfrm>
          <a:off x="4701210" y="3244820"/>
          <a:ext cx="4362450" cy="2589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04860" y="6271304"/>
            <a:ext cx="1610139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95%+ Participation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69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67712" y="18288"/>
            <a:ext cx="4114800" cy="329184"/>
          </a:xfrm>
        </p:spPr>
        <p:txBody>
          <a:bodyPr/>
          <a:lstStyle/>
          <a:p>
            <a:r>
              <a:rPr lang="en-US" sz="1400" dirty="0" smtClean="0"/>
              <a:t>PRELIMINARY DATA.  SUBJECT TO CHANGE.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40609296"/>
              </p:ext>
            </p:extLst>
          </p:nvPr>
        </p:nvGraphicFramePr>
        <p:xfrm>
          <a:off x="442498" y="606080"/>
          <a:ext cx="41243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12952843"/>
              </p:ext>
            </p:extLst>
          </p:nvPr>
        </p:nvGraphicFramePr>
        <p:xfrm>
          <a:off x="442498" y="3529687"/>
          <a:ext cx="4124325" cy="2453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13269558"/>
              </p:ext>
            </p:extLst>
          </p:nvPr>
        </p:nvGraphicFramePr>
        <p:xfrm>
          <a:off x="4840358" y="3580419"/>
          <a:ext cx="4045226" cy="240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011947474"/>
              </p:ext>
            </p:extLst>
          </p:nvPr>
        </p:nvGraphicFramePr>
        <p:xfrm>
          <a:off x="4840357" y="606081"/>
          <a:ext cx="4045226" cy="250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9590" y="6124890"/>
            <a:ext cx="1610139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83% Participation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349382" y="6067103"/>
            <a:ext cx="1610139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38% Participation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398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67712" y="18288"/>
            <a:ext cx="4114800" cy="329184"/>
          </a:xfrm>
        </p:spPr>
        <p:txBody>
          <a:bodyPr/>
          <a:lstStyle/>
          <a:p>
            <a:r>
              <a:rPr lang="en-US" sz="1400" dirty="0" smtClean="0"/>
              <a:t>PRELIMINARY DATA.  SUBJECT TO CHANGE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5699-D11C-4BF7-8C08-19D7E8DE5563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85495" y="2534478"/>
            <a:ext cx="5146879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Official Data Available November 12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095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6729</TotalTime>
  <Words>252</Words>
  <Application>Microsoft Office PowerPoint</Application>
  <PresentationFormat>On-screen Show (4:3)</PresentationFormat>
  <Paragraphs>73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Arial</vt:lpstr>
      <vt:lpstr>Calibri</vt:lpstr>
      <vt:lpstr>Wingdings</vt:lpstr>
      <vt:lpstr>Clarity</vt:lpstr>
      <vt:lpstr>Nashua School District Board of Education</vt:lpstr>
      <vt:lpstr>Overview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Nashua School District Board of Education Work Session</dc:title>
  <dc:creator>Jennifer Seusing</dc:creator>
  <cp:lastModifiedBy>Mark Conrad</cp:lastModifiedBy>
  <cp:revision>270</cp:revision>
  <cp:lastPrinted>2015-10-16T16:54:21Z</cp:lastPrinted>
  <dcterms:created xsi:type="dcterms:W3CDTF">2013-06-05T17:04:29Z</dcterms:created>
  <dcterms:modified xsi:type="dcterms:W3CDTF">2015-10-16T16:55:44Z</dcterms:modified>
</cp:coreProperties>
</file>